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8D47D-8831-451F-BED8-C76FEADF728E}" type="datetimeFigureOut">
              <a:rPr lang="en-US" smtClean="0"/>
              <a:pPr/>
              <a:t>5/26/2020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CF142-0FC5-4789-92D9-4579159A9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8562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solidFill>
                  <a:srgbClr val="FF0000"/>
                </a:solidFill>
              </a:rPr>
              <a:t>N</a:t>
            </a:r>
            <a:r>
              <a:rPr lang="en-US" sz="7200" b="1" dirty="0" smtClean="0">
                <a:solidFill>
                  <a:srgbClr val="7030A0"/>
                </a:solidFill>
              </a:rPr>
              <a:t>A</a:t>
            </a:r>
            <a:r>
              <a:rPr lang="en-US" sz="7200" b="1" dirty="0" smtClean="0">
                <a:solidFill>
                  <a:srgbClr val="FF0000"/>
                </a:solidFill>
              </a:rPr>
              <a:t> </a:t>
            </a:r>
            <a:r>
              <a:rPr lang="en-US" sz="7200" b="1" dirty="0" smtClean="0">
                <a:solidFill>
                  <a:srgbClr val="FFC000"/>
                </a:solidFill>
              </a:rPr>
              <a:t>D</a:t>
            </a:r>
            <a:r>
              <a:rPr lang="en-US" sz="7200" b="1" dirty="0" smtClean="0">
                <a:solidFill>
                  <a:srgbClr val="002060"/>
                </a:solidFill>
              </a:rPr>
              <a:t>O</a:t>
            </a:r>
            <a:r>
              <a:rPr lang="sr-Latn-RS" sz="7200" b="1" dirty="0" smtClean="0">
                <a:solidFill>
                  <a:srgbClr val="92D050"/>
                </a:solidFill>
              </a:rPr>
              <a:t>Š</a:t>
            </a:r>
            <a:r>
              <a:rPr lang="sr-Latn-RS" sz="7200" b="1" dirty="0" smtClean="0">
                <a:solidFill>
                  <a:schemeClr val="accent6">
                    <a:lumMod val="50000"/>
                  </a:schemeClr>
                </a:solidFill>
              </a:rPr>
              <a:t>L</a:t>
            </a:r>
            <a:r>
              <a:rPr lang="sr-Latn-RS" sz="7200" b="1" dirty="0" smtClean="0">
                <a:solidFill>
                  <a:srgbClr val="FF0000"/>
                </a:solidFill>
              </a:rPr>
              <a:t>I </a:t>
            </a:r>
            <a:r>
              <a:rPr lang="sr-Latn-RS" sz="7200" b="1" dirty="0" smtClean="0">
                <a:solidFill>
                  <a:srgbClr val="FFFF00"/>
                </a:solidFill>
              </a:rPr>
              <a:t>Č</a:t>
            </a:r>
            <a:r>
              <a:rPr lang="sr-Latn-RS" sz="7200" b="1" dirty="0" smtClean="0">
                <a:solidFill>
                  <a:srgbClr val="7030A0"/>
                </a:solidFill>
              </a:rPr>
              <a:t>A</a:t>
            </a:r>
            <a:r>
              <a:rPr lang="sr-Latn-RS" sz="7200" b="1" dirty="0" smtClean="0">
                <a:solidFill>
                  <a:srgbClr val="92D050"/>
                </a:solidFill>
              </a:rPr>
              <a:t>S</a:t>
            </a:r>
            <a:r>
              <a:rPr lang="sr-Latn-RS" sz="7200" b="1" dirty="0" smtClean="0">
                <a:solidFill>
                  <a:srgbClr val="FF0000"/>
                </a:solidFill>
              </a:rPr>
              <a:t> </a:t>
            </a:r>
            <a:r>
              <a:rPr lang="sr-Latn-R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</a:t>
            </a:r>
            <a:r>
              <a:rPr lang="sr-Latn-RS" sz="7200" b="1" dirty="0" smtClean="0">
                <a:solidFill>
                  <a:srgbClr val="FFC000"/>
                </a:solidFill>
              </a:rPr>
              <a:t>E</a:t>
            </a:r>
            <a:r>
              <a:rPr lang="sr-Latn-RS" sz="7200" b="1" dirty="0" smtClean="0">
                <a:solidFill>
                  <a:srgbClr val="002060"/>
                </a:solidFill>
              </a:rPr>
              <a:t>Z</a:t>
            </a:r>
            <a:r>
              <a:rPr lang="sr-Latn-RS" sz="7200" b="1" dirty="0" smtClean="0">
                <a:solidFill>
                  <a:srgbClr val="00B050"/>
                </a:solidFill>
              </a:rPr>
              <a:t>I</a:t>
            </a:r>
            <a:r>
              <a:rPr lang="sr-Latn-RS" sz="7200" b="1" dirty="0" smtClean="0">
                <a:solidFill>
                  <a:srgbClr val="FF0000"/>
                </a:solidFill>
              </a:rPr>
              <a:t>K</a:t>
            </a:r>
            <a:r>
              <a:rPr lang="sr-Latn-RS" sz="7200" b="1" dirty="0" smtClean="0">
                <a:solidFill>
                  <a:srgbClr val="FFFF00"/>
                </a:solidFill>
              </a:rPr>
              <a:t>A</a:t>
            </a:r>
            <a:r>
              <a:rPr lang="sr-Latn-RS" sz="7200" b="1" dirty="0" smtClean="0">
                <a:solidFill>
                  <a:srgbClr val="FF0000"/>
                </a:solidFill>
              </a:rPr>
              <a:t> </a:t>
            </a:r>
            <a:r>
              <a:rPr lang="sr-Latn-RS" sz="7200" b="1" dirty="0" smtClean="0">
                <a:solidFill>
                  <a:srgbClr val="00B0F0"/>
                </a:solidFill>
              </a:rPr>
              <a:t>S</a:t>
            </a:r>
            <a:r>
              <a:rPr lang="sr-Latn-RS" sz="7200" b="1" dirty="0" smtClean="0">
                <a:solidFill>
                  <a:srgbClr val="002060"/>
                </a:solidFill>
              </a:rPr>
              <a:t>R</a:t>
            </a:r>
            <a:r>
              <a:rPr lang="sr-Latn-RS" sz="7200" b="1" dirty="0" smtClean="0">
                <a:solidFill>
                  <a:schemeClr val="accent6">
                    <a:lumMod val="75000"/>
                  </a:schemeClr>
                </a:solidFill>
              </a:rPr>
              <a:t>P</a:t>
            </a:r>
            <a:r>
              <a:rPr lang="sr-Latn-RS" sz="7200" b="1" dirty="0" smtClean="0">
                <a:solidFill>
                  <a:srgbClr val="FFFF00"/>
                </a:solidFill>
              </a:rPr>
              <a:t>S</a:t>
            </a:r>
            <a:r>
              <a:rPr lang="sr-Latn-RS" sz="7200" b="1" dirty="0" smtClean="0">
                <a:solidFill>
                  <a:schemeClr val="bg1">
                    <a:lumMod val="95000"/>
                  </a:schemeClr>
                </a:solidFill>
              </a:rPr>
              <a:t>K</a:t>
            </a:r>
            <a:r>
              <a:rPr lang="sr-Latn-RS" sz="7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sr-Latn-RS" sz="72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G</a:t>
            </a:r>
            <a:r>
              <a:rPr lang="sr-Latn-RS" sz="7200" b="1" dirty="0" smtClean="0">
                <a:solidFill>
                  <a:srgbClr val="FF0000"/>
                </a:solidFill>
              </a:rPr>
              <a:t> </a:t>
            </a:r>
            <a:r>
              <a:rPr lang="sr-Latn-RS" sz="7200" b="1" dirty="0" smtClean="0">
                <a:solidFill>
                  <a:srgbClr val="002060"/>
                </a:solidFill>
              </a:rPr>
              <a:t>D</a:t>
            </a:r>
            <a:r>
              <a:rPr lang="sr-Latn-RS" sz="7200" b="1" dirty="0" smtClean="0">
                <a:solidFill>
                  <a:srgbClr val="FFFF00"/>
                </a:solidFill>
              </a:rPr>
              <a:t>O</a:t>
            </a:r>
            <a:r>
              <a:rPr lang="sr-Latn-RS" sz="7200" b="1" dirty="0" smtClean="0">
                <a:solidFill>
                  <a:srgbClr val="7030A0"/>
                </a:solidFill>
              </a:rPr>
              <a:t>B</a:t>
            </a:r>
            <a:r>
              <a:rPr lang="sr-Latn-RS" sz="7200" b="1" dirty="0" smtClean="0">
                <a:solidFill>
                  <a:srgbClr val="92D050"/>
                </a:solidFill>
              </a:rPr>
              <a:t>R</a:t>
            </a:r>
            <a:r>
              <a:rPr lang="sr-Latn-RS" sz="7200" b="1" dirty="0" smtClean="0">
                <a:solidFill>
                  <a:srgbClr val="FF0000"/>
                </a:solidFill>
              </a:rPr>
              <a:t>O</a:t>
            </a:r>
            <a:endParaRPr 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800" b="1" dirty="0" smtClean="0">
                <a:solidFill>
                  <a:srgbClr val="FFFF00"/>
                </a:solidFill>
              </a:rPr>
              <a:t/>
            </a:r>
            <a:br>
              <a:rPr lang="sr-Latn-RS" sz="2800" b="1" dirty="0" smtClean="0">
                <a:solidFill>
                  <a:srgbClr val="FFFF00"/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Mogli ste da zaključite  u pozdravnoj rečenici da su reči izmešane. Danas ćemo uvežbavati pravilan red reči u rečenici.</a:t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tvori </a:t>
            </a: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svesku i  </a:t>
            </a: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napiši </a:t>
            </a: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naslov </a:t>
            </a: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</a:t>
            </a:r>
            <a:r>
              <a:rPr lang="sr-Latn-R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Red reči u rečenici - utvrđivanje</a:t>
            </a:r>
            <a:br>
              <a:rPr lang="sr-Latn-R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Z</a:t>
            </a: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adatke nije potrebno da prepisuješ, samo od datih reči složi </a:t>
            </a: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pravilne i razumljive rečenice.</a:t>
            </a:r>
            <a: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Piši </a:t>
            </a:r>
            <a:r>
              <a:rPr lang="sr-Latn-RS" sz="2800" b="1" dirty="0" smtClean="0">
                <a:solidFill>
                  <a:srgbClr val="C00000"/>
                </a:solidFill>
              </a:rPr>
              <a:t>pisanim</a:t>
            </a: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slovima latinice, kada završiš slikaj i pošalji.</a:t>
            </a: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dirty="0" smtClean="0">
                <a:solidFill>
                  <a:srgbClr val="FFFF00"/>
                </a:solidFill>
              </a:rPr>
              <a:t/>
            </a:r>
            <a:br>
              <a:rPr lang="sr-Latn-RS" sz="2800" dirty="0" smtClean="0">
                <a:solidFill>
                  <a:srgbClr val="FFFF00"/>
                </a:solidFill>
              </a:rPr>
            </a:br>
            <a:r>
              <a:rPr lang="sr-Latn-RS" sz="2800" dirty="0">
                <a:solidFill>
                  <a:srgbClr val="FFFF00"/>
                </a:solidFill>
              </a:rPr>
              <a:t/>
            </a:r>
            <a:br>
              <a:rPr lang="sr-Latn-RS" sz="2800" dirty="0">
                <a:solidFill>
                  <a:srgbClr val="FFFF00"/>
                </a:solidFill>
              </a:rPr>
            </a:br>
            <a:r>
              <a:rPr lang="sr-Latn-RS" sz="2800" dirty="0" smtClean="0">
                <a:solidFill>
                  <a:srgbClr val="FFFF00"/>
                </a:solidFill>
              </a:rPr>
              <a:t/>
            </a:r>
            <a:br>
              <a:rPr lang="sr-Latn-RS" sz="2800" dirty="0" smtClean="0">
                <a:solidFill>
                  <a:srgbClr val="FFFF00"/>
                </a:solidFill>
              </a:rPr>
            </a:br>
            <a:r>
              <a:rPr lang="sr-Latn-RS" sz="2800" dirty="0">
                <a:solidFill>
                  <a:srgbClr val="FFFF00"/>
                </a:solidFill>
              </a:rPr>
              <a:t/>
            </a:r>
            <a:br>
              <a:rPr lang="sr-Latn-RS" sz="2800" dirty="0">
                <a:solidFill>
                  <a:srgbClr val="FFFF00"/>
                </a:solidFill>
              </a:rPr>
            </a:br>
            <a:r>
              <a:rPr lang="sr-Latn-RS" sz="2800" dirty="0" smtClean="0">
                <a:solidFill>
                  <a:srgbClr val="FFFF00"/>
                </a:solidFill>
              </a:rPr>
              <a:t/>
            </a:r>
            <a:br>
              <a:rPr lang="sr-Latn-RS" sz="2800" dirty="0" smtClean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algn="l"/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Pošto smo nedavno učili o vodi i značaju vode, rečenice su vezane za tu temu. Potrudi se da pravilno poređeš reči, obrati pažnju na znake interpukcije.</a:t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marta voda se 22 dan Svetski . </a:t>
            </a: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beležava.</a:t>
            </a: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tela 70 Voda čini posto našeg.</a:t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može vode bez Čovek preživeti dana sedam.</a:t>
            </a: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Plava je Zemljino ime planeta drugo.</a:t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mogu vode bez šiveti Koale.</a:t>
            </a: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dan 8 popiti trebamo Svaki čaša.</a:t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poboljšava zdravlje Voda naše.</a:t>
            </a: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dirty="0" smtClean="0">
                <a:solidFill>
                  <a:srgbClr val="FFFF00"/>
                </a:solidFill>
              </a:rPr>
              <a:t/>
            </a:r>
            <a:br>
              <a:rPr lang="sr-Latn-RS" sz="2800" dirty="0" smtClean="0">
                <a:solidFill>
                  <a:srgbClr val="FFFF00"/>
                </a:solidFill>
              </a:rPr>
            </a:br>
            <a:r>
              <a:rPr lang="sr-Latn-RS" sz="2800" dirty="0">
                <a:solidFill>
                  <a:srgbClr val="FFFF00"/>
                </a:solidFill>
              </a:rPr>
              <a:t/>
            </a:r>
            <a:br>
              <a:rPr lang="sr-Latn-RS" sz="2800" dirty="0">
                <a:solidFill>
                  <a:srgbClr val="FFFF00"/>
                </a:solidFill>
              </a:rPr>
            </a:br>
            <a:endParaRPr lang="en-US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4762"/>
          </a:xfrm>
        </p:spPr>
        <p:txBody>
          <a:bodyPr>
            <a:normAutofit/>
          </a:bodyPr>
          <a:lstStyle/>
          <a:p>
            <a:pPr algn="l"/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I ovde su se reči izmešale, nađi im pravo mesto.</a:t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raspust? će Kada početi</a:t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Deca raspust. i čekaju učiteljica</a:t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uskoro Ura! raspust će,</a:t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Napiši pravilno moju poruku.</a:t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da vidim Jedva ! vas čekam</a:t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sr-Latn-R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53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 DOŠLI ČAS JEZIKA SRPSKOG DOBRO</vt:lpstr>
      <vt:lpstr> Mogli ste da zaključite  u pozdravnoj rečenici da su reči izmešane. Danas ćemo uvežbavati pravilan red reči u rečenici. Otvori svesku i  napiši naslov               Red reči u rečenici - utvrđivanje  Zadatke nije potrebno da prepisuješ, samo od datih reči složi  pravilne i razumljive rečenice. Piši pisanim slovima latinice, kada završiš slikaj i pošalji.      </vt:lpstr>
      <vt:lpstr>1. Pošto smo nedavno učili o vodi i značaju vode, rečenice su vezane za tu temu. Potrudi se da pravilno poređeš reči, obrati pažnju na znake interpukcije.  - marta voda se 22 dan Svetski . obeležava. - tela 70 Voda čini posto našeg. - može vode bez Čovek preživeti dana sedam. - Plava je Zemljino ime planeta drugo. - mogu vode bez šiveti Koale. - dan 8 popiti trebamo Svaki čaša. - poboljšava zdravlje Voda naše.   </vt:lpstr>
      <vt:lpstr>2. I ovde su se reči izmešale, nađi im pravo mesto. - raspust? će Kada početi - Deca raspust. i čekaju učiteljica - uskoro Ura! raspust će,  2. Napiši pravilno moju poruku. - da vidim Jedva ! vas čekam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 DOŠLI ČAS JEZIKA SRPSKOG DOBRO</dc:title>
  <dc:creator>JELENA CUK</dc:creator>
  <cp:lastModifiedBy>User</cp:lastModifiedBy>
  <cp:revision>2</cp:revision>
  <dcterms:created xsi:type="dcterms:W3CDTF">2020-05-24T17:44:05Z</dcterms:created>
  <dcterms:modified xsi:type="dcterms:W3CDTF">2020-05-26T19:23:22Z</dcterms:modified>
</cp:coreProperties>
</file>